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Lst>
  <p:notesMasterIdLst>
    <p:notesMasterId r:id="rId23"/>
  </p:notesMasterIdLst>
  <p:handoutMasterIdLst>
    <p:handoutMasterId r:id="rId24"/>
  </p:handoutMasterIdLst>
  <p:sldIdLst>
    <p:sldId id="296" r:id="rId12"/>
    <p:sldId id="446" r:id="rId13"/>
    <p:sldId id="325" r:id="rId14"/>
    <p:sldId id="303" r:id="rId15"/>
    <p:sldId id="319" r:id="rId16"/>
    <p:sldId id="448" r:id="rId17"/>
    <p:sldId id="450" r:id="rId18"/>
    <p:sldId id="451" r:id="rId19"/>
    <p:sldId id="294" r:id="rId20"/>
    <p:sldId id="445" r:id="rId21"/>
    <p:sldId id="31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A5A0"/>
    <a:srgbClr val="79C5B3"/>
    <a:srgbClr val="A7D9BC"/>
    <a:srgbClr val="A7D9C4"/>
    <a:srgbClr val="A7D9CC"/>
    <a:srgbClr val="9ED6C7"/>
    <a:srgbClr val="A6D6C7"/>
    <a:srgbClr val="9BD1C0"/>
    <a:srgbClr val="0077BC"/>
    <a:srgbClr val="FBF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1B24F-06E9-4900-91DC-27BF1795CBE7}" v="2" dt="2025-02-10T12:41:04.39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1331" autoAdjust="0"/>
  </p:normalViewPr>
  <p:slideViewPr>
    <p:cSldViewPr snapToGrid="0">
      <p:cViewPr varScale="1">
        <p:scale>
          <a:sx n="62" d="100"/>
          <a:sy n="62" d="100"/>
        </p:scale>
        <p:origin x="548" y="52"/>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2025-02-20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2025-02-20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2800" b="1" dirty="0"/>
              <a:t>Information om bildspelet: </a:t>
            </a:r>
            <a:r>
              <a:rPr lang="sv-SE" sz="2800" b="0" i="0" dirty="0">
                <a:solidFill>
                  <a:srgbClr val="111111"/>
                </a:solidFill>
                <a:effectLst/>
                <a:latin typeface="-apple-system"/>
              </a:rPr>
              <a:t>Detta bildspel är ett hjälpmedel för chefer när ni diskuterar aktiva åtgärder enligt diskrimineringslagen på APT.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För att skapa bra diskussioner och identifiera frisk- och riskfaktorer i arbetsgruppen, behövs grundläggande kunskap om diskriminering och diskrimineringsgrunderna. Mer information finns i anteckningarna i detta bildspel.</a:t>
            </a:r>
            <a:br>
              <a:rPr lang="sv-SE" sz="2800" b="0" i="0" dirty="0">
                <a:solidFill>
                  <a:srgbClr val="111111"/>
                </a:solidFill>
                <a:effectLst/>
                <a:latin typeface="-apple-system"/>
              </a:rPr>
            </a:br>
            <a:endParaRPr lang="sv-SE" sz="2800" b="0" i="0" dirty="0">
              <a:solidFill>
                <a:srgbClr val="111111"/>
              </a:solidFill>
              <a:effectLst/>
              <a:latin typeface="-apple-system"/>
            </a:endParaRPr>
          </a:p>
          <a:p>
            <a:pPr algn="l"/>
            <a:r>
              <a:rPr lang="sv-SE" sz="2800" b="1" i="0" dirty="0">
                <a:solidFill>
                  <a:srgbClr val="111111"/>
                </a:solidFill>
                <a:effectLst/>
                <a:latin typeface="-apple-system"/>
              </a:rPr>
              <a:t>Aktiva åtgärder och SAM (Systematiskt arbetsmiljöarbete)? </a:t>
            </a:r>
            <a:br>
              <a:rPr lang="sv-SE" sz="2800" b="1" i="0" dirty="0">
                <a:solidFill>
                  <a:srgbClr val="111111"/>
                </a:solidFill>
                <a:effectLst/>
                <a:latin typeface="-apple-system"/>
              </a:rPr>
            </a:br>
            <a:r>
              <a:rPr lang="sv-SE" sz="2800" b="0" i="0" dirty="0">
                <a:solidFill>
                  <a:srgbClr val="111111"/>
                </a:solidFill>
                <a:effectLst/>
                <a:latin typeface="-apple-system"/>
              </a:rPr>
              <a:t>Arbetet med att förebygga diskriminering samordnas inom SAM. Frisk- och riskfaktorer kopplade till aktiva åtgärder ska skrivas in och följas upp i handlingsplanen för systematiskt hälso- och arbetsmiljöarbete. Handlingsplanen finner du i </a:t>
            </a:r>
            <a:r>
              <a:rPr lang="sv-SE" sz="2800" b="0" i="0" dirty="0" err="1">
                <a:solidFill>
                  <a:srgbClr val="111111"/>
                </a:solidFill>
                <a:effectLst/>
                <a:latin typeface="-apple-system"/>
              </a:rPr>
              <a:t>Stratsys</a:t>
            </a:r>
            <a:r>
              <a:rPr lang="sv-SE" sz="2800" b="0" i="0" dirty="0">
                <a:solidFill>
                  <a:srgbClr val="111111"/>
                </a:solidFill>
                <a:effectLst/>
                <a:latin typeface="-apple-system"/>
              </a:rPr>
              <a:t>.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Skriv ner hur åtgärderna ska genomföras, när de ska vara klara, vem som är ansvarig och hur arbetet följs upp. Handlingsplanen finns i arbetsplatsens grunddokument för systematiskt hälso- och arbetsmiljöarbete.</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Vill du veta mer om aktiva åtgärder? Läs mer på diskrimineringsombudsmannens (DO) hemsida.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Har ni frågor eller funderingar, kontakta ert HR-stöd. Lycka till med detta viktiga arbete!</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sv-SE" b="0" i="0" dirty="0">
                <a:solidFill>
                  <a:srgbClr val="111111"/>
                </a:solidFill>
                <a:effectLst/>
                <a:latin typeface="-apple-system"/>
              </a:rPr>
              <a:t>Vill ni veta mer om hur kränkande särbehandling hanteras i Göteborgs Stad? Läs stadens rutin för kränkande särbehandling, trakasserier, sexuella trakasserier och repressalier inom arbetslivet. Den finns i Digitala Navet.</a:t>
            </a:r>
            <a:endParaRPr lang="en-US" dirty="0"/>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82438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267979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Äldre samt vård- och omsorgsförvaltningen </a:t>
            </a:r>
            <a:br>
              <a:rPr lang="sv-SE"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sv-SE"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APT  för 2025</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90706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11111"/>
                </a:solidFill>
                <a:effectLst/>
                <a:latin typeface="-apple-system"/>
              </a:rPr>
              <a:t>Arbetsgivaren har ett stort ansvar att förhindra diskriminering genom aktiva åtgärder. Det är viktigt att hålla frågan aktuell i arbetsgruppen för att kontinuerligt identifiera risker inom de fem områdena för aktiva åtgärder. </a:t>
            </a:r>
          </a:p>
          <a:p>
            <a:endParaRPr lang="sv-SE" b="0" i="0" dirty="0">
              <a:solidFill>
                <a:srgbClr val="111111"/>
              </a:solidFill>
              <a:effectLst/>
              <a:latin typeface="-apple-system"/>
            </a:endParaRPr>
          </a:p>
          <a:p>
            <a:r>
              <a:rPr lang="sv-SE" b="0" i="0" dirty="0">
                <a:solidFill>
                  <a:srgbClr val="111111"/>
                </a:solidFill>
                <a:effectLst/>
                <a:latin typeface="-apple-system"/>
              </a:rPr>
              <a:t>I detta bildspel diskuterar vi två områden: </a:t>
            </a:r>
            <a:r>
              <a:rPr lang="sv-SE" b="1" i="0" dirty="0">
                <a:solidFill>
                  <a:srgbClr val="111111"/>
                </a:solidFill>
                <a:effectLst/>
                <a:latin typeface="-apple-system"/>
              </a:rPr>
              <a:t>arbetsförhållanden</a:t>
            </a:r>
            <a:r>
              <a:rPr lang="sv-SE" b="0" i="0" dirty="0">
                <a:solidFill>
                  <a:srgbClr val="111111"/>
                </a:solidFill>
                <a:effectLst/>
                <a:latin typeface="-apple-system"/>
              </a:rPr>
              <a:t> och </a:t>
            </a:r>
            <a:r>
              <a:rPr lang="sv-SE" b="1" i="0" dirty="0">
                <a:solidFill>
                  <a:srgbClr val="111111"/>
                </a:solidFill>
                <a:effectLst/>
                <a:latin typeface="-apple-system"/>
              </a:rPr>
              <a:t>möjligheten att förena arbete och föräldraskap</a:t>
            </a:r>
            <a:r>
              <a:rPr lang="sv-SE" b="0" i="0" dirty="0">
                <a:solidFill>
                  <a:srgbClr val="111111"/>
                </a:solidFill>
                <a:effectLst/>
                <a:latin typeface="-apple-system"/>
              </a:rPr>
              <a:t>. De övriga tre områdena kommer att behandlas av skyddskommittén år 2025.</a:t>
            </a:r>
          </a:p>
          <a:p>
            <a:endParaRPr lang="sv-SE" b="0" i="0" u="none" dirty="0">
              <a:solidFill>
                <a:srgbClr val="111111"/>
              </a:solidFill>
              <a:effectLst/>
              <a:latin typeface="-apple-system"/>
            </a:endParaRPr>
          </a:p>
          <a:p>
            <a:r>
              <a:rPr lang="sv-SE" b="0" i="0" u="sng" dirty="0">
                <a:solidFill>
                  <a:srgbClr val="111111"/>
                </a:solidFill>
                <a:effectLst/>
                <a:latin typeface="-apple-system"/>
              </a:rPr>
              <a:t>De fem områdena för aktiva åtgärder är:</a:t>
            </a:r>
          </a:p>
          <a:p>
            <a:endParaRPr lang="sv-SE" sz="1200" b="0" i="0" u="none" kern="1200" dirty="0">
              <a:solidFill>
                <a:srgbClr val="111111"/>
              </a:solidFill>
              <a:effectLst/>
              <a:latin typeface="-apple-system"/>
              <a:ea typeface="+mn-ea"/>
              <a:cs typeface="+mn-cs"/>
            </a:endParaRP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Arbetsförhållanden</a:t>
            </a:r>
            <a:r>
              <a:rPr lang="sv-SE" sz="1200" b="0" i="0" u="none" kern="1200" dirty="0">
                <a:solidFill>
                  <a:srgbClr val="111111"/>
                </a:solidFill>
                <a:effectLst/>
                <a:latin typeface="-apple-system"/>
                <a:ea typeface="+mn-ea"/>
                <a:cs typeface="+mn-cs"/>
              </a:rPr>
              <a:t> - Att säkerställa en trygg och inkluderande arbetsmiljö.</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Löner och andra anställningsvillkor</a:t>
            </a:r>
            <a:r>
              <a:rPr lang="sv-SE" sz="1200" b="0" i="0" u="none" kern="1200" dirty="0">
                <a:solidFill>
                  <a:srgbClr val="111111"/>
                </a:solidFill>
                <a:effectLst/>
                <a:latin typeface="-apple-system"/>
                <a:ea typeface="+mn-ea"/>
                <a:cs typeface="+mn-cs"/>
              </a:rPr>
              <a:t> - Att se till att löner och villkor är rättvisa och icke- diskriminerande.</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Rekrytering och befordran</a:t>
            </a:r>
            <a:r>
              <a:rPr lang="sv-SE" sz="1200" b="0" i="0" u="none" kern="1200" dirty="0">
                <a:solidFill>
                  <a:srgbClr val="111111"/>
                </a:solidFill>
                <a:effectLst/>
                <a:latin typeface="-apple-system"/>
                <a:ea typeface="+mn-ea"/>
                <a:cs typeface="+mn-cs"/>
              </a:rPr>
              <a:t> - Att främja en rättvis och inkluderande rekryterings- och befordringsprocess.</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Utbildning och övrig kompetensutveckling</a:t>
            </a:r>
            <a:r>
              <a:rPr lang="sv-SE" sz="1200" b="0" i="0" u="none" kern="1200" dirty="0">
                <a:solidFill>
                  <a:srgbClr val="111111"/>
                </a:solidFill>
                <a:effectLst/>
                <a:latin typeface="-apple-system"/>
                <a:ea typeface="+mn-ea"/>
                <a:cs typeface="+mn-cs"/>
              </a:rPr>
              <a:t> - Att ge alla medarbetare lika möjligheter till utbildning och utveckling.</a:t>
            </a:r>
          </a:p>
          <a:p>
            <a:pPr algn="l">
              <a:buFont typeface="+mj-lt"/>
              <a:buAutoNum type="arabicPeriod"/>
            </a:pPr>
            <a:r>
              <a:rPr lang="sv-SE" sz="1200" b="0" i="0" u="none" kern="1200" dirty="0">
                <a:solidFill>
                  <a:srgbClr val="111111"/>
                </a:solidFill>
                <a:effectLst/>
                <a:latin typeface="-apple-system"/>
                <a:ea typeface="+mn-ea"/>
                <a:cs typeface="+mn-cs"/>
              </a:rPr>
              <a:t> </a:t>
            </a:r>
            <a:r>
              <a:rPr lang="sv-SE" sz="1200" b="1" i="0" u="none" kern="1200" dirty="0">
                <a:solidFill>
                  <a:srgbClr val="111111"/>
                </a:solidFill>
                <a:effectLst/>
                <a:latin typeface="-apple-system"/>
                <a:ea typeface="+mn-ea"/>
                <a:cs typeface="+mn-cs"/>
              </a:rPr>
              <a:t>Möjligheten att förena arbete och föräldraskap  </a:t>
            </a:r>
            <a:r>
              <a:rPr lang="sv-SE" sz="1200" b="0" i="0" u="none" kern="1200" dirty="0">
                <a:solidFill>
                  <a:srgbClr val="111111"/>
                </a:solidFill>
                <a:effectLst/>
                <a:latin typeface="-apple-system"/>
                <a:ea typeface="+mn-ea"/>
                <a:cs typeface="+mn-cs"/>
              </a:rPr>
              <a:t>- Att stödja medarbetare i att balanser arbete och familjeliv. </a:t>
            </a:r>
            <a:endParaRPr lang="sv-SE" sz="1200" b="0" i="0" kern="1200" dirty="0">
              <a:solidFill>
                <a:srgbClr val="111111"/>
              </a:solidFill>
              <a:effectLst/>
              <a:latin typeface="-apple-system"/>
              <a:ea typeface="+mn-ea"/>
              <a:cs typeface="+mn-cs"/>
            </a:endParaRPr>
          </a:p>
          <a:p>
            <a:endParaRPr lang="sv-SE" sz="1200" b="0" i="0" kern="1200" dirty="0">
              <a:solidFill>
                <a:srgbClr val="111111"/>
              </a:solidFill>
              <a:effectLst/>
              <a:latin typeface="-apple-system"/>
              <a:ea typeface="+mn-ea"/>
              <a:cs typeface="+mn-cs"/>
            </a:endParaRPr>
          </a:p>
          <a:p>
            <a:endParaRPr lang="sv-SE" sz="1200" b="0" i="0" kern="1200" dirty="0">
              <a:solidFill>
                <a:srgbClr val="111111"/>
              </a:solidFill>
              <a:effectLst/>
              <a:latin typeface="-apple-system"/>
              <a:ea typeface="+mn-ea"/>
              <a:cs typeface="+mn-cs"/>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577533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Calibri"/>
                <a:cs typeface="Calibri"/>
              </a:rPr>
              <a:t>DO = </a:t>
            </a:r>
            <a:r>
              <a:rPr lang="sv-SE" b="0" i="0" dirty="0">
                <a:solidFill>
                  <a:srgbClr val="FFFFFF"/>
                </a:solidFill>
                <a:effectLst/>
                <a:latin typeface="Segoe UI" panose="020B0502040204020203" pitchFamily="34" charset="0"/>
              </a:rPr>
              <a:t>Diskriminerings</a:t>
            </a:r>
            <a:r>
              <a:rPr lang="en-US" dirty="0">
                <a:latin typeface="Calibri"/>
                <a:cs typeface="Calibri"/>
              </a:rPr>
              <a:t>ombudsman </a:t>
            </a:r>
          </a:p>
          <a:p>
            <a:r>
              <a:rPr lang="en-US" dirty="0" err="1">
                <a:latin typeface="Calibri"/>
                <a:cs typeface="Calibri"/>
              </a:rPr>
              <a:t>Filmen</a:t>
            </a:r>
            <a:r>
              <a:rPr lang="en-US" dirty="0">
                <a:latin typeface="Calibri"/>
                <a:cs typeface="Calibri"/>
              </a:rPr>
              <a:t> </a:t>
            </a:r>
            <a:r>
              <a:rPr lang="en-US" dirty="0" err="1">
                <a:latin typeface="Calibri"/>
                <a:cs typeface="Calibri"/>
              </a:rPr>
              <a:t>är</a:t>
            </a:r>
            <a:r>
              <a:rPr lang="en-US" dirty="0">
                <a:latin typeface="Calibri"/>
                <a:cs typeface="Calibri"/>
              </a:rPr>
              <a:t> 2,16 </a:t>
            </a:r>
            <a:r>
              <a:rPr lang="en-US" dirty="0" err="1">
                <a:latin typeface="Calibri"/>
                <a:cs typeface="Calibri"/>
              </a:rPr>
              <a:t>minuter</a:t>
            </a:r>
            <a:r>
              <a:rPr lang="en-US" dirty="0">
                <a:latin typeface="Calibri"/>
                <a:cs typeface="Calibri"/>
              </a:rPr>
              <a:t> </a:t>
            </a:r>
            <a:r>
              <a:rPr lang="en-US" dirty="0" err="1">
                <a:latin typeface="Calibri"/>
                <a:cs typeface="Calibri"/>
              </a:rPr>
              <a:t>lång</a:t>
            </a:r>
            <a:r>
              <a:rPr lang="en-US" dirty="0">
                <a:latin typeface="Calibri"/>
                <a:cs typeface="Calibri"/>
              </a:rPr>
              <a:t>. </a:t>
            </a:r>
          </a:p>
          <a:p>
            <a:endParaRPr lang="en-US" dirty="0">
              <a:latin typeface="Calibri"/>
              <a:cs typeface="Calibri"/>
            </a:endParaRPr>
          </a:p>
          <a:p>
            <a:pPr algn="l"/>
            <a:r>
              <a:rPr lang="sv-SE" b="0" i="0" dirty="0">
                <a:solidFill>
                  <a:srgbClr val="545759"/>
                </a:solidFill>
                <a:effectLst/>
                <a:latin typeface="circular"/>
              </a:rPr>
              <a:t>Diskriminering är när någon behandlas sämre än andra.</a:t>
            </a:r>
          </a:p>
          <a:p>
            <a:pPr algn="l"/>
            <a:r>
              <a:rPr lang="sv-SE" b="0" i="0" dirty="0">
                <a:solidFill>
                  <a:srgbClr val="545759"/>
                </a:solidFill>
                <a:effectLst/>
                <a:latin typeface="circular"/>
              </a:rPr>
              <a:t>Ibland kan man känna sig orättvist behandlad utan att det är diskriminering. </a:t>
            </a:r>
            <a:br>
              <a:rPr lang="sv-SE" b="0" i="0" dirty="0">
                <a:solidFill>
                  <a:srgbClr val="545759"/>
                </a:solidFill>
                <a:effectLst/>
                <a:latin typeface="circular"/>
              </a:rPr>
            </a:br>
            <a:r>
              <a:rPr lang="sv-SE" b="0" i="0" dirty="0">
                <a:solidFill>
                  <a:srgbClr val="545759"/>
                </a:solidFill>
                <a:effectLst/>
                <a:latin typeface="circular"/>
              </a:rPr>
              <a:t>Lagen om diskriminering ställer olika krav. Diskriminering är förbjudet om det beror på: </a:t>
            </a:r>
          </a:p>
          <a:p>
            <a:pPr algn="l"/>
            <a:endParaRPr lang="sv-SE" b="0" i="0" dirty="0">
              <a:solidFill>
                <a:srgbClr val="545759"/>
              </a:solidFill>
              <a:effectLst/>
              <a:latin typeface="circular"/>
            </a:endParaRPr>
          </a:p>
          <a:p>
            <a:pPr algn="l">
              <a:buFont typeface="+mj-lt"/>
              <a:buAutoNum type="arabicPeriod"/>
            </a:pPr>
            <a:r>
              <a:rPr lang="sv-SE" b="0" i="0" dirty="0">
                <a:solidFill>
                  <a:srgbClr val="545759"/>
                </a:solidFill>
                <a:effectLst/>
                <a:latin typeface="circular"/>
              </a:rPr>
              <a:t> kön</a:t>
            </a:r>
          </a:p>
          <a:p>
            <a:pPr algn="l">
              <a:buFont typeface="+mj-lt"/>
              <a:buAutoNum type="arabicPeriod"/>
            </a:pPr>
            <a:r>
              <a:rPr lang="sv-SE" b="0" i="0" dirty="0">
                <a:solidFill>
                  <a:srgbClr val="545759"/>
                </a:solidFill>
                <a:effectLst/>
                <a:latin typeface="circular"/>
              </a:rPr>
              <a:t> könsöverskridande identitet eller uttryck</a:t>
            </a:r>
          </a:p>
          <a:p>
            <a:pPr algn="l">
              <a:buFont typeface="+mj-lt"/>
              <a:buAutoNum type="arabicPeriod"/>
            </a:pPr>
            <a:r>
              <a:rPr lang="sv-SE" b="0" i="0" dirty="0">
                <a:solidFill>
                  <a:srgbClr val="545759"/>
                </a:solidFill>
                <a:effectLst/>
                <a:latin typeface="circular"/>
              </a:rPr>
              <a:t> etnisk tillhörighet</a:t>
            </a:r>
          </a:p>
          <a:p>
            <a:pPr algn="l">
              <a:buFont typeface="+mj-lt"/>
              <a:buAutoNum type="arabicPeriod"/>
            </a:pPr>
            <a:r>
              <a:rPr lang="sv-SE" b="0" i="0" dirty="0">
                <a:solidFill>
                  <a:srgbClr val="545759"/>
                </a:solidFill>
                <a:effectLst/>
                <a:latin typeface="circular"/>
              </a:rPr>
              <a:t> religion eller annan trosuppfattning</a:t>
            </a:r>
          </a:p>
          <a:p>
            <a:pPr algn="l">
              <a:buFont typeface="+mj-lt"/>
              <a:buAutoNum type="arabicPeriod"/>
            </a:pPr>
            <a:r>
              <a:rPr lang="sv-SE" b="0" i="0" dirty="0">
                <a:solidFill>
                  <a:srgbClr val="545759"/>
                </a:solidFill>
                <a:effectLst/>
                <a:latin typeface="circular"/>
              </a:rPr>
              <a:t> funktionsnedsättning</a:t>
            </a:r>
          </a:p>
          <a:p>
            <a:pPr algn="l">
              <a:buFont typeface="+mj-lt"/>
              <a:buAutoNum type="arabicPeriod"/>
            </a:pPr>
            <a:r>
              <a:rPr lang="sv-SE" b="0" i="0" dirty="0">
                <a:solidFill>
                  <a:srgbClr val="545759"/>
                </a:solidFill>
                <a:effectLst/>
                <a:latin typeface="circular"/>
              </a:rPr>
              <a:t> sexuell läggning</a:t>
            </a:r>
          </a:p>
          <a:p>
            <a:pPr algn="l">
              <a:buFont typeface="+mj-lt"/>
              <a:buAutoNum type="arabicPeriod"/>
            </a:pPr>
            <a:r>
              <a:rPr lang="sv-SE" b="0" i="0" dirty="0">
                <a:solidFill>
                  <a:srgbClr val="545759"/>
                </a:solidFill>
                <a:effectLst/>
                <a:latin typeface="circular"/>
              </a:rPr>
              <a:t> ålder</a:t>
            </a:r>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299090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03227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FFFFFF"/>
                </a:solidFill>
                <a:effectLst/>
                <a:latin typeface="Open Sans" panose="020B0606030504020204" pitchFamily="34" charset="0"/>
                <a:ea typeface="+mn-ea"/>
                <a:cs typeface="+mn-cs"/>
              </a:rPr>
              <a:t>Utbildningen hittar ni i utbildningsportalen.  </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0" i="0" kern="1200" dirty="0">
                <a:solidFill>
                  <a:srgbClr val="FFFFFF"/>
                </a:solidFill>
                <a:effectLst/>
                <a:latin typeface="Open Sans" panose="020B0606030504020204" pitchFamily="34" charset="0"/>
                <a:ea typeface="+mn-ea"/>
                <a:cs typeface="+mn-cs"/>
              </a:rPr>
            </a:br>
            <a:r>
              <a:rPr lang="sv-SE" sz="1200" b="0" i="0" kern="1200" dirty="0">
                <a:solidFill>
                  <a:srgbClr val="FFFFFF"/>
                </a:solidFill>
                <a:effectLst/>
                <a:latin typeface="Open Sans" panose="020B0606030504020204" pitchFamily="34" charset="0"/>
                <a:ea typeface="+mn-ea"/>
                <a:cs typeface="+mn-cs"/>
              </a:rPr>
              <a:t>Du söker i utbildningskatalog på ”En inkluderande arbetsplats”.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FFFFFF"/>
                </a:solidFill>
                <a:effectLst/>
                <a:latin typeface="Open Sans" panose="020B0606030504020204" pitchFamily="34" charset="0"/>
                <a:ea typeface="+mn-ea"/>
                <a:cs typeface="+mn-cs"/>
              </a:rPr>
              <a:t>Utbildningen är </a:t>
            </a:r>
            <a:r>
              <a:rPr lang="sv-SE" sz="1200" b="0" i="0" kern="1200" dirty="0">
                <a:solidFill>
                  <a:srgbClr val="000000"/>
                </a:solidFill>
                <a:effectLst/>
                <a:latin typeface="OpenSans"/>
                <a:ea typeface="+mn-ea"/>
                <a:cs typeface="+mn-cs"/>
              </a:rPr>
              <a:t>k</a:t>
            </a:r>
            <a:r>
              <a:rPr lang="sv-SE" b="0" i="0" dirty="0">
                <a:solidFill>
                  <a:srgbClr val="000000"/>
                </a:solidFill>
                <a:effectLst/>
                <a:latin typeface="OpenSans"/>
              </a:rPr>
              <a:t>ostnadsfri, </a:t>
            </a:r>
            <a:r>
              <a:rPr lang="sv-SE" sz="1200" b="0" i="0" kern="1200" dirty="0">
                <a:solidFill>
                  <a:srgbClr val="FFFFFF"/>
                </a:solidFill>
                <a:effectLst/>
                <a:latin typeface="Open Sans" panose="020B0606030504020204" pitchFamily="34" charset="0"/>
                <a:ea typeface="+mn-ea"/>
                <a:cs typeface="+mn-cs"/>
              </a:rPr>
              <a:t>tar cirka 25 minuter och sker o</a:t>
            </a:r>
            <a:r>
              <a:rPr lang="sv-SE" b="0" i="0" dirty="0">
                <a:solidFill>
                  <a:srgbClr val="000000"/>
                </a:solidFill>
                <a:effectLst/>
                <a:latin typeface="OpenSans"/>
              </a:rPr>
              <a:t>nline.</a:t>
            </a:r>
            <a:br>
              <a:rPr lang="sv-SE" b="0" i="0" dirty="0">
                <a:solidFill>
                  <a:srgbClr val="000000"/>
                </a:solidFill>
                <a:effectLst/>
                <a:latin typeface="OpenSans"/>
              </a:rPr>
            </a:br>
            <a:endParaRPr lang="sv-SE" b="0" i="0" dirty="0">
              <a:solidFill>
                <a:srgbClr val="000000"/>
              </a:solidFill>
              <a:effectLst/>
              <a:latin typeface="OpenSans"/>
            </a:endParaRPr>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23164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05135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111111"/>
                </a:solidFill>
                <a:effectLst/>
                <a:latin typeface="-apple-system"/>
              </a:rPr>
              <a:t>Gruppens dialog ska baseras på diskrimineringsgrunderna (kön, könsidentitet eller könsuttryck, etnisk tillhörighet, religion eller annan trosuppfattning, sexuell läggning och ålder).</a:t>
            </a:r>
          </a:p>
          <a:p>
            <a:pPr algn="l"/>
            <a:endParaRPr lang="sv-SE" b="0" i="0" dirty="0">
              <a:solidFill>
                <a:srgbClr val="111111"/>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111111"/>
                </a:solidFill>
                <a:effectLst/>
                <a:latin typeface="-apple-system"/>
              </a:rPr>
              <a:t>Arbetsförhållanden inkluderar fysiska, psykiska och organisatoriska aspekter. Det kan handla om brister i arbetsmiljön, såsom samtalsklimat, arbetstider, utrustning, trakasserier och sexuella trakasserier.</a:t>
            </a:r>
          </a:p>
          <a:p>
            <a:pPr algn="l"/>
            <a:endParaRPr lang="sv-SE" b="0" i="0" dirty="0">
              <a:solidFill>
                <a:srgbClr val="111111"/>
              </a:solidFill>
              <a:effectLst/>
              <a:latin typeface="-apple-system"/>
            </a:endParaRPr>
          </a:p>
          <a:p>
            <a:pPr algn="l"/>
            <a:r>
              <a:rPr lang="sv-SE" b="1" i="0" dirty="0">
                <a:solidFill>
                  <a:srgbClr val="111111"/>
                </a:solidFill>
                <a:effectLst/>
                <a:latin typeface="-apple-system"/>
              </a:rPr>
              <a:t>Arbetsförhållanden:</a:t>
            </a:r>
            <a:r>
              <a:rPr lang="sv-SE" b="0" i="0" dirty="0">
                <a:solidFill>
                  <a:srgbClr val="111111"/>
                </a:solidFill>
                <a:effectLst/>
                <a:latin typeface="-apple-system"/>
              </a:rPr>
              <a:t> Att ha en trevlig och respektfull ton i digital kommunikation som mejl, Teams och SMS är viktigt för en positiv arbetsmiljö. </a:t>
            </a:r>
          </a:p>
          <a:p>
            <a:pPr algn="l"/>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94553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2800" b="0" i="0" dirty="0">
                <a:solidFill>
                  <a:srgbClr val="111111"/>
                </a:solidFill>
                <a:effectLst/>
                <a:latin typeface="-apple-system"/>
              </a:rPr>
              <a:t>Gruppens dialog ska baseras på diskrimineringsgrunderna (kön, könsidentitet eller könsuttryck, etnisk tillhörighet, religion eller annan trosuppfattning, sexuell läggning och ålder).</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Det kan innebära att föräldralediga får möjlighet att hålla kontakt med arbetsplatsen genom att bli informerade om vad som händer och bli inbjudna till utvecklingssamtal och personaldagar. </a:t>
            </a:r>
          </a:p>
          <a:p>
            <a:pPr algn="l"/>
            <a:endParaRPr lang="sv-SE" sz="2800" b="0" i="0" dirty="0">
              <a:solidFill>
                <a:srgbClr val="111111"/>
              </a:solidFill>
              <a:effectLst/>
              <a:latin typeface="-apple-system"/>
            </a:endParaRPr>
          </a:p>
          <a:p>
            <a:pPr algn="l"/>
            <a:r>
              <a:rPr lang="sv-SE" sz="2800" b="0" i="0" dirty="0">
                <a:solidFill>
                  <a:srgbClr val="111111"/>
                </a:solidFill>
                <a:effectLst/>
                <a:latin typeface="-apple-system"/>
              </a:rPr>
              <a:t>Målet är att ingen ska hindras eller hämmas i sitt arbete på grund av barn. Det kan också innebära att begränsa övertid, arbete på obekväm arbetstid eller införa flextid.</a:t>
            </a:r>
          </a:p>
          <a:p>
            <a:pPr algn="l"/>
            <a:endParaRPr lang="sv-SE" sz="2800" b="1" i="0" dirty="0">
              <a:solidFill>
                <a:srgbClr val="111111"/>
              </a:solidFill>
              <a:effectLst/>
              <a:latin typeface="-apple-system"/>
            </a:endParaRPr>
          </a:p>
          <a:p>
            <a:pPr algn="l"/>
            <a:r>
              <a:rPr lang="sv-SE" sz="2800" b="1" i="0" dirty="0">
                <a:solidFill>
                  <a:srgbClr val="111111"/>
                </a:solidFill>
                <a:effectLst/>
                <a:latin typeface="-apple-system"/>
              </a:rPr>
              <a:t>Förslag på åtgärder:</a:t>
            </a:r>
            <a:endParaRPr lang="sv-SE" sz="2800" b="0" i="0" dirty="0">
              <a:solidFill>
                <a:srgbClr val="111111"/>
              </a:solidFill>
              <a:effectLst/>
              <a:latin typeface="-apple-system"/>
            </a:endParaRPr>
          </a:p>
          <a:p>
            <a:pPr algn="l">
              <a:buFont typeface="Arial" panose="020B0604020202020204" pitchFamily="34" charset="0"/>
              <a:buChar char="•"/>
            </a:pPr>
            <a:r>
              <a:rPr lang="sv-SE" sz="2800" b="0" i="0" dirty="0">
                <a:solidFill>
                  <a:srgbClr val="111111"/>
                </a:solidFill>
                <a:effectLst/>
                <a:latin typeface="-apple-system"/>
              </a:rPr>
              <a:t> Underlätta för medarbetare att återvända till arbetet efter föräldraledighet.</a:t>
            </a:r>
          </a:p>
          <a:p>
            <a:pPr algn="l">
              <a:buFont typeface="Arial" panose="020B0604020202020204" pitchFamily="34" charset="0"/>
              <a:buChar char="•"/>
            </a:pPr>
            <a:r>
              <a:rPr lang="sv-SE" sz="2800" b="0" i="0" dirty="0">
                <a:solidFill>
                  <a:srgbClr val="111111"/>
                </a:solidFill>
                <a:effectLst/>
                <a:latin typeface="-apple-system"/>
              </a:rPr>
              <a:t> Ge föräldralediga möjlighet att hålla kontakten genom att informera om vad som händer på arbetsplatsen och bjuda in till utvecklingssamtal, medarbetardagar och sociala aktiviteter.</a:t>
            </a:r>
          </a:p>
          <a:p>
            <a:pPr algn="l">
              <a:buFont typeface="Arial" panose="020B0604020202020204" pitchFamily="34" charset="0"/>
              <a:buChar char="•"/>
            </a:pPr>
            <a:r>
              <a:rPr lang="sv-SE" sz="2800" b="0" i="0" dirty="0">
                <a:solidFill>
                  <a:srgbClr val="111111"/>
                </a:solidFill>
                <a:effectLst/>
                <a:latin typeface="-apple-system"/>
              </a:rPr>
              <a:t> Erbjud möjlighet att delta i möten på distans.</a:t>
            </a:r>
          </a:p>
          <a:p>
            <a:pPr algn="l">
              <a:buFont typeface="Arial" panose="020B0604020202020204" pitchFamily="34" charset="0"/>
              <a:buChar char="•"/>
            </a:pPr>
            <a:r>
              <a:rPr lang="sv-SE" sz="2800" b="0" i="0" dirty="0">
                <a:solidFill>
                  <a:srgbClr val="111111"/>
                </a:solidFill>
                <a:effectLst/>
                <a:latin typeface="-apple-system"/>
              </a:rPr>
              <a:t> Ge deltidsarbetande föräldrar möjlighet att delta i alla möten genom att ha fasta tider för möten.</a:t>
            </a:r>
          </a:p>
        </p:txBody>
      </p:sp>
      <p:sp>
        <p:nvSpPr>
          <p:cNvPr id="4" name="Platshållare för datum 3"/>
          <p:cNvSpPr>
            <a:spLocks noGrp="1"/>
          </p:cNvSpPr>
          <p:nvPr>
            <p:ph type="dt" idx="1"/>
          </p:nvPr>
        </p:nvSpPr>
        <p:spPr/>
        <p:txBody>
          <a:bodyPr/>
          <a:lstStyle/>
          <a:p>
            <a:fld id="{F995FFDC-F934-4037-B505-500B08CD3B8C}" type="datetime1">
              <a:rPr lang="sv-SE" smtClean="0"/>
              <a:t>2025-02-20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74181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lumMod val="95000"/>
                    <a:lumOff val="5000"/>
                  </a:schemeClr>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hyperlink" Target="https://www.bing.com/videos/riverview/relatedvideo?&amp;q=Vad+%c3%a4r+diskriminering+film+fr%c3%a5n+DO&amp;&amp;mid=7C0DA8C9020352AC8F137C0DA8C9020352AC8F13&amp;&amp;FORM=VRDGAR" TargetMode="External"/><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6.png"/><Relationship Id="rId4" Type="http://schemas.openxmlformats.org/officeDocument/2006/relationships/hyperlink" Target="https://www.do.se/sprak-och-lattlast/om-diskriminering-lattlast/vad-ar-diskriminering-lattlas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A8E546-457A-4AF4-8929-615201F9D719}"/>
              </a:ext>
            </a:extLst>
          </p:cNvPr>
          <p:cNvSpPr>
            <a:spLocks noGrp="1"/>
          </p:cNvSpPr>
          <p:nvPr>
            <p:ph type="title"/>
          </p:nvPr>
        </p:nvSpPr>
        <p:spPr>
          <a:xfrm>
            <a:off x="457200" y="404813"/>
            <a:ext cx="9121067" cy="736959"/>
          </a:xfrm>
        </p:spPr>
        <p:txBody>
          <a:bodyPr>
            <a:normAutofit/>
          </a:bodyPr>
          <a:lstStyle/>
          <a:p>
            <a:r>
              <a:rPr lang="sv-SE" dirty="0"/>
              <a:t>Tips på praktiskt genomförande</a:t>
            </a:r>
          </a:p>
        </p:txBody>
      </p:sp>
      <p:sp>
        <p:nvSpPr>
          <p:cNvPr id="3" name="Platshållare för innehåll 2">
            <a:extLst>
              <a:ext uri="{FF2B5EF4-FFF2-40B4-BE49-F238E27FC236}">
                <a16:creationId xmlns:a16="http://schemas.microsoft.com/office/drawing/2014/main" id="{8190B581-C573-4948-805B-69A45E6095D2}"/>
              </a:ext>
            </a:extLst>
          </p:cNvPr>
          <p:cNvSpPr>
            <a:spLocks noGrp="1"/>
          </p:cNvSpPr>
          <p:nvPr>
            <p:ph idx="11"/>
          </p:nvPr>
        </p:nvSpPr>
        <p:spPr/>
        <p:txBody>
          <a:bodyPr vert="horz" lIns="0" tIns="0" rIns="0" bIns="0" rtlCol="0" anchor="t">
            <a:normAutofit/>
          </a:bodyPr>
          <a:lstStyle/>
          <a:p>
            <a:pPr marL="229870" indent="-229870">
              <a:buFont typeface="Wingdings" panose="05000000000000000000" pitchFamily="2" charset="2"/>
              <a:buChar char="v"/>
            </a:pPr>
            <a:r>
              <a:rPr lang="sv-SE" sz="1900" dirty="0"/>
              <a:t> Skriv gärna upp diskussionsfrågorna på dagordningen så att medarbetarna kan förbereda sig.</a:t>
            </a:r>
            <a:endParaRPr lang="sv-SE"/>
          </a:p>
          <a:p>
            <a:pPr marL="229870" indent="-229870">
              <a:buFont typeface="Wingdings" panose="05000000000000000000" pitchFamily="2" charset="2"/>
              <a:buChar char="v"/>
            </a:pPr>
            <a:r>
              <a:rPr lang="sv-SE" sz="1900" dirty="0"/>
              <a:t> Dela in dem i mindre grupper om 3-6 personer för att alla ska få säga sitt. </a:t>
            </a:r>
            <a:endParaRPr lang="sv-SE" sz="1900" dirty="0">
              <a:cs typeface="Arial" panose="020B0604020202020204"/>
            </a:endParaRPr>
          </a:p>
          <a:p>
            <a:pPr marL="229870" indent="-229870">
              <a:buFont typeface="Wingdings" panose="05000000000000000000" pitchFamily="2" charset="2"/>
              <a:buChar char="v"/>
            </a:pPr>
            <a:r>
              <a:rPr lang="sv-SE" sz="1900" dirty="0"/>
              <a:t> Grupperna antecknar sina diskussioner och föreslår åtgärder. </a:t>
            </a:r>
            <a:endParaRPr lang="sv-SE" sz="1900" dirty="0">
              <a:cs typeface="Arial" panose="020B0604020202020204"/>
            </a:endParaRPr>
          </a:p>
          <a:p>
            <a:pPr marL="229870" indent="-229870">
              <a:buFont typeface="Wingdings" panose="05000000000000000000" pitchFamily="2" charset="2"/>
              <a:buChar char="v"/>
            </a:pPr>
            <a:r>
              <a:rPr lang="sv-SE" sz="1900" dirty="0"/>
              <a:t> Samtalsledaren presenterar gruppens diskussioner för hela arbetsgruppen, som sedan  </a:t>
            </a:r>
            <a:endParaRPr lang="sv-SE" sz="1900" dirty="0">
              <a:cs typeface="Arial"/>
            </a:endParaRPr>
          </a:p>
          <a:p>
            <a:pPr marL="0" indent="0">
              <a:buNone/>
            </a:pPr>
            <a:r>
              <a:rPr lang="sv-SE" sz="1900" dirty="0"/>
              <a:t>     diskuterar och beslutar om åtgärder.</a:t>
            </a:r>
            <a:endParaRPr lang="sv-SE" sz="1900" dirty="0">
              <a:cs typeface="Arial" panose="020B0604020202020204"/>
            </a:endParaRPr>
          </a:p>
          <a:p>
            <a:pPr marL="229870" indent="-229870"/>
            <a:endParaRPr lang="sv-SE" dirty="0">
              <a:solidFill>
                <a:srgbClr val="79C5B3"/>
              </a:solidFill>
              <a:ea typeface="+mn-lt"/>
              <a:cs typeface="Times New Roman" panose="02020603050405020304" pitchFamily="18" charset="0"/>
            </a:endParaRPr>
          </a:p>
          <a:p>
            <a:pPr marL="0" indent="0" algn="ctr">
              <a:buNone/>
            </a:pPr>
            <a:r>
              <a:rPr lang="sv-SE" sz="2100" b="1" dirty="0">
                <a:solidFill>
                  <a:srgbClr val="79C5B3"/>
                </a:solidFill>
                <a:ea typeface="+mn-lt"/>
                <a:cs typeface="Times New Roman"/>
              </a:rPr>
              <a:t>Åtgärder som inte kan hanteras direkt skrivs in i handlingsplanen i </a:t>
            </a:r>
            <a:r>
              <a:rPr lang="sv-SE" sz="2100" b="1" dirty="0" err="1">
                <a:solidFill>
                  <a:srgbClr val="79C5B3"/>
                </a:solidFill>
                <a:ea typeface="+mn-lt"/>
                <a:cs typeface="Times New Roman"/>
              </a:rPr>
              <a:t>stratsys</a:t>
            </a:r>
            <a:r>
              <a:rPr lang="sv-SE" sz="2100" b="1" dirty="0">
                <a:solidFill>
                  <a:srgbClr val="79C5B3"/>
                </a:solidFill>
                <a:ea typeface="+mn-lt"/>
                <a:cs typeface="Times New Roman"/>
              </a:rPr>
              <a:t> för det systematiska arbetsmiljöarbetet (SAM).</a:t>
            </a:r>
            <a:endParaRPr lang="sv-SE" sz="2100" b="1" dirty="0">
              <a:solidFill>
                <a:srgbClr val="79C5B3"/>
              </a:solidFill>
              <a:cs typeface="Times New Roman"/>
            </a:endParaRPr>
          </a:p>
        </p:txBody>
      </p:sp>
    </p:spTree>
    <p:extLst>
      <p:ext uri="{BB962C8B-B14F-4D97-AF65-F5344CB8AC3E}">
        <p14:creationId xmlns:p14="http://schemas.microsoft.com/office/powerpoint/2010/main" val="152786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CE5C37-CEFF-4114-A0DC-BF172CED9463}"/>
              </a:ext>
            </a:extLst>
          </p:cNvPr>
          <p:cNvSpPr>
            <a:spLocks noGrp="1"/>
          </p:cNvSpPr>
          <p:nvPr>
            <p:ph type="title"/>
          </p:nvPr>
        </p:nvSpPr>
        <p:spPr>
          <a:xfrm>
            <a:off x="887714" y="352658"/>
            <a:ext cx="6877709" cy="1147968"/>
          </a:xfrm>
        </p:spPr>
        <p:txBody>
          <a:bodyPr anchor="ctr">
            <a:normAutofit/>
          </a:bodyPr>
          <a:lstStyle/>
          <a:p>
            <a:r>
              <a:rPr lang="sv-SE" dirty="0"/>
              <a:t>Frisk- och riskfaktorer</a:t>
            </a:r>
          </a:p>
        </p:txBody>
      </p:sp>
      <p:sp>
        <p:nvSpPr>
          <p:cNvPr id="3" name="Platshållare för innehåll 2">
            <a:extLst>
              <a:ext uri="{FF2B5EF4-FFF2-40B4-BE49-F238E27FC236}">
                <a16:creationId xmlns:a16="http://schemas.microsoft.com/office/drawing/2014/main" id="{804AD043-F2DC-4F8E-BD55-C5F8843A7924}"/>
              </a:ext>
            </a:extLst>
          </p:cNvPr>
          <p:cNvSpPr>
            <a:spLocks noGrp="1"/>
          </p:cNvSpPr>
          <p:nvPr>
            <p:ph sz="half" idx="1"/>
          </p:nvPr>
        </p:nvSpPr>
        <p:spPr>
          <a:xfrm>
            <a:off x="942906" y="1641194"/>
            <a:ext cx="3958560" cy="4194629"/>
          </a:xfrm>
        </p:spPr>
        <p:txBody>
          <a:bodyPr vert="horz" lIns="0" tIns="0" rIns="0" bIns="0" rtlCol="0" anchor="t">
            <a:normAutofit/>
          </a:bodyPr>
          <a:lstStyle/>
          <a:p>
            <a:pPr marL="0" indent="0">
              <a:buNone/>
            </a:pPr>
            <a:r>
              <a:rPr lang="sv-SE" dirty="0">
                <a:effectLst/>
              </a:rPr>
              <a:t>Utifrån det ni har pratat om gällande detta tema, vilka är era frisk- och riskfaktorer? Skriv in dessa i er handlingsplan i </a:t>
            </a:r>
            <a:r>
              <a:rPr lang="sv-SE"/>
              <a:t>stratsys. </a:t>
            </a:r>
            <a:endParaRPr lang="sv-SE" dirty="0">
              <a:effectLst/>
              <a:cs typeface="Arial"/>
            </a:endParaRPr>
          </a:p>
          <a:p>
            <a:pPr marL="0" indent="0">
              <a:buNone/>
            </a:pPr>
            <a:endParaRPr lang="sv-SE" dirty="0"/>
          </a:p>
        </p:txBody>
      </p:sp>
      <p:pic>
        <p:nvPicPr>
          <p:cNvPr id="4" name="Bildobjekt 5" descr="En bild som visar text&#10;&#10;Automatiskt genererad beskrivning">
            <a:extLst>
              <a:ext uri="{FF2B5EF4-FFF2-40B4-BE49-F238E27FC236}">
                <a16:creationId xmlns:a16="http://schemas.microsoft.com/office/drawing/2014/main" id="{56283096-6632-DE92-73D1-9231FE33953B}"/>
              </a:ext>
            </a:extLst>
          </p:cNvPr>
          <p:cNvPicPr>
            <a:picLocks noChangeAspect="1"/>
          </p:cNvPicPr>
          <p:nvPr/>
        </p:nvPicPr>
        <p:blipFill>
          <a:blip r:embed="rId3"/>
          <a:stretch>
            <a:fillRect/>
          </a:stretch>
        </p:blipFill>
        <p:spPr>
          <a:xfrm>
            <a:off x="6836556" y="2417434"/>
            <a:ext cx="3958273" cy="2642147"/>
          </a:xfrm>
          <a:prstGeom prst="rect">
            <a:avLst/>
          </a:prstGeom>
          <a:noFill/>
        </p:spPr>
      </p:pic>
    </p:spTree>
    <p:extLst>
      <p:ext uri="{BB962C8B-B14F-4D97-AF65-F5344CB8AC3E}">
        <p14:creationId xmlns:p14="http://schemas.microsoft.com/office/powerpoint/2010/main" val="269991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2144AD-1DC5-41DE-A378-81E7859BF0E6}"/>
              </a:ext>
            </a:extLst>
          </p:cNvPr>
          <p:cNvSpPr>
            <a:spLocks noGrp="1"/>
          </p:cNvSpPr>
          <p:nvPr>
            <p:ph type="ctrTitle"/>
          </p:nvPr>
        </p:nvSpPr>
        <p:spPr/>
        <p:txBody>
          <a:bodyPr/>
          <a:lstStyle/>
          <a:p>
            <a:r>
              <a:rPr lang="sv-SE" sz="4800" dirty="0"/>
              <a:t>Tillsammans bidrar vi till en bättre arbetsmiljö! </a:t>
            </a:r>
            <a:br>
              <a:rPr lang="sv-SE" sz="4800" dirty="0"/>
            </a:br>
            <a:endParaRPr lang="sv-SE" dirty="0"/>
          </a:p>
        </p:txBody>
      </p:sp>
    </p:spTree>
    <p:extLst>
      <p:ext uri="{BB962C8B-B14F-4D97-AF65-F5344CB8AC3E}">
        <p14:creationId xmlns:p14="http://schemas.microsoft.com/office/powerpoint/2010/main" val="406780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76443A52-1E25-5CA0-C115-762FCC96C26E}"/>
              </a:ext>
            </a:extLst>
          </p:cNvPr>
          <p:cNvPicPr>
            <a:picLocks noGrp="1" noChangeAspect="1"/>
          </p:cNvPicPr>
          <p:nvPr>
            <p:ph type="pic" sz="quarter" idx="10"/>
          </p:nvPr>
        </p:nvPicPr>
        <p:blipFill>
          <a:blip r:embed="rId3"/>
          <a:srcRect t="21646" b="21646"/>
          <a:stretch/>
        </p:blipFill>
        <p:spPr/>
      </p:pic>
      <p:sp>
        <p:nvSpPr>
          <p:cNvPr id="3" name="Rubrik 2">
            <a:extLst>
              <a:ext uri="{FF2B5EF4-FFF2-40B4-BE49-F238E27FC236}">
                <a16:creationId xmlns:a16="http://schemas.microsoft.com/office/drawing/2014/main" id="{601A1CE7-48C5-3F14-A409-EA9A13BA08B0}"/>
              </a:ext>
            </a:extLst>
          </p:cNvPr>
          <p:cNvSpPr>
            <a:spLocks noGrp="1"/>
          </p:cNvSpPr>
          <p:nvPr>
            <p:ph type="ctrTitle"/>
          </p:nvPr>
        </p:nvSpPr>
        <p:spPr>
          <a:xfrm>
            <a:off x="1653529" y="3650673"/>
            <a:ext cx="9134323" cy="1113092"/>
          </a:xfrm>
        </p:spPr>
        <p:txBody>
          <a:bodyPr/>
          <a:lstStyle/>
          <a:p>
            <a:r>
              <a:rPr lang="sv-SE" dirty="0">
                <a:solidFill>
                  <a:schemeClr val="tx1"/>
                </a:solidFill>
              </a:rPr>
              <a:t>Aktiva åtgärder</a:t>
            </a:r>
            <a:br>
              <a:rPr lang="sv-SE" dirty="0">
                <a:solidFill>
                  <a:schemeClr val="tx1"/>
                </a:solidFill>
              </a:rPr>
            </a:br>
            <a:r>
              <a:rPr lang="sv-SE" sz="3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Äldre samt vård- och omsorgsförvaltningen</a:t>
            </a:r>
            <a:br>
              <a:rPr lang="sv-SE" dirty="0">
                <a:solidFill>
                  <a:schemeClr val="tx1"/>
                </a:solidFill>
              </a:rPr>
            </a:br>
            <a:endParaRPr lang="sv-SE" sz="2500" dirty="0">
              <a:solidFill>
                <a:schemeClr val="tx1"/>
              </a:solidFill>
            </a:endParaRPr>
          </a:p>
        </p:txBody>
      </p:sp>
    </p:spTree>
    <p:extLst>
      <p:ext uri="{BB962C8B-B14F-4D97-AF65-F5344CB8AC3E}">
        <p14:creationId xmlns:p14="http://schemas.microsoft.com/office/powerpoint/2010/main" val="379134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E2BC8-AFDA-41A2-0035-1C950A3220B2}"/>
              </a:ext>
            </a:extLst>
          </p:cNvPr>
          <p:cNvSpPr>
            <a:spLocks noGrp="1"/>
          </p:cNvSpPr>
          <p:nvPr>
            <p:ph type="title"/>
          </p:nvPr>
        </p:nvSpPr>
        <p:spPr>
          <a:xfrm>
            <a:off x="407988" y="404813"/>
            <a:ext cx="9170279" cy="736959"/>
          </a:xfrm>
        </p:spPr>
        <p:txBody>
          <a:bodyPr anchor="ctr">
            <a:normAutofit/>
          </a:bodyPr>
          <a:lstStyle/>
          <a:p>
            <a:r>
              <a:rPr lang="sv-SE" b="1" kern="0" spc="0" baseline="0"/>
              <a:t>Vad är aktiva åtgärder?</a:t>
            </a:r>
            <a:endParaRPr lang="sv-SE" dirty="0"/>
          </a:p>
        </p:txBody>
      </p:sp>
      <p:sp>
        <p:nvSpPr>
          <p:cNvPr id="3" name="Platshållare för innehåll 2">
            <a:extLst>
              <a:ext uri="{FF2B5EF4-FFF2-40B4-BE49-F238E27FC236}">
                <a16:creationId xmlns:a16="http://schemas.microsoft.com/office/drawing/2014/main" id="{1AD78B30-392C-11B9-41C3-73F318EC9DEB}"/>
              </a:ext>
            </a:extLst>
          </p:cNvPr>
          <p:cNvSpPr>
            <a:spLocks noGrp="1"/>
          </p:cNvSpPr>
          <p:nvPr>
            <p:ph sz="half" idx="1"/>
          </p:nvPr>
        </p:nvSpPr>
        <p:spPr>
          <a:xfrm>
            <a:off x="407988" y="1736729"/>
            <a:ext cx="5400000" cy="4176710"/>
          </a:xfrm>
        </p:spPr>
        <p:txBody>
          <a:bodyPr>
            <a:normAutofit/>
          </a:bodyPr>
          <a:lstStyle/>
          <a:p>
            <a:pPr marL="0" indent="0">
              <a:lnSpc>
                <a:spcPct val="100000"/>
              </a:lnSpc>
              <a:buNone/>
            </a:pPr>
            <a:r>
              <a:rPr lang="sv-SE" b="1" dirty="0"/>
              <a:t>Aktiva åtgärder </a:t>
            </a:r>
            <a:r>
              <a:rPr lang="sv-SE" dirty="0"/>
              <a:t>är ett begrepp från diskrimineringslagen. </a:t>
            </a:r>
            <a:br>
              <a:rPr lang="sv-SE" dirty="0"/>
            </a:br>
            <a:br>
              <a:rPr lang="sv-SE" dirty="0"/>
            </a:br>
            <a:r>
              <a:rPr lang="sv-SE" dirty="0"/>
              <a:t>Tillsammans ska vi göra insatser på arbetsplatsen för att förebygga diskriminering och främja lika rättigheter och möjligheter. </a:t>
            </a:r>
            <a:br>
              <a:rPr lang="sv-SE" dirty="0"/>
            </a:br>
            <a:br>
              <a:rPr lang="sv-SE" dirty="0"/>
            </a:br>
            <a:r>
              <a:rPr lang="sv-SE" dirty="0"/>
              <a:t>Det innebär att vi arbetar systematiskt med att skapa en inkluderande och rättvis miljö för alla, oavsett kön, etnicitet, religion, funktionsnedsättning, sexuell läggning eller ålder.</a:t>
            </a:r>
          </a:p>
        </p:txBody>
      </p:sp>
      <p:pic>
        <p:nvPicPr>
          <p:cNvPr id="6" name="Bildobjekt 5">
            <a:extLst>
              <a:ext uri="{FF2B5EF4-FFF2-40B4-BE49-F238E27FC236}">
                <a16:creationId xmlns:a16="http://schemas.microsoft.com/office/drawing/2014/main" id="{AA208B83-AFFF-EF34-E3A5-DBB6F8D1CD74}"/>
              </a:ext>
            </a:extLst>
          </p:cNvPr>
          <p:cNvPicPr>
            <a:picLocks noChangeAspect="1"/>
          </p:cNvPicPr>
          <p:nvPr/>
        </p:nvPicPr>
        <p:blipFill>
          <a:blip r:embed="rId3"/>
          <a:srcRect l="15639" r="2" b="2"/>
          <a:stretch/>
        </p:blipFill>
        <p:spPr>
          <a:xfrm>
            <a:off x="6379250" y="1736729"/>
            <a:ext cx="5400000" cy="4176710"/>
          </a:xfrm>
          <a:prstGeom prst="rect">
            <a:avLst/>
          </a:prstGeom>
          <a:noFill/>
        </p:spPr>
      </p:pic>
    </p:spTree>
    <p:extLst>
      <p:ext uri="{BB962C8B-B14F-4D97-AF65-F5344CB8AC3E}">
        <p14:creationId xmlns:p14="http://schemas.microsoft.com/office/powerpoint/2010/main" val="158129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CCF56-BB6C-41EA-A712-29F59BB1214A}"/>
              </a:ext>
            </a:extLst>
          </p:cNvPr>
          <p:cNvSpPr>
            <a:spLocks noGrp="1"/>
          </p:cNvSpPr>
          <p:nvPr>
            <p:ph type="title"/>
          </p:nvPr>
        </p:nvSpPr>
        <p:spPr/>
        <p:txBody>
          <a:bodyPr/>
          <a:lstStyle/>
          <a:p>
            <a:r>
              <a:rPr lang="sv-SE" dirty="0"/>
              <a:t>Vad är diskriminering? </a:t>
            </a:r>
          </a:p>
        </p:txBody>
      </p:sp>
      <p:sp>
        <p:nvSpPr>
          <p:cNvPr id="3" name="Platshållare för innehåll 2">
            <a:extLst>
              <a:ext uri="{FF2B5EF4-FFF2-40B4-BE49-F238E27FC236}">
                <a16:creationId xmlns:a16="http://schemas.microsoft.com/office/drawing/2014/main" id="{707C5997-87A2-4F42-BFAD-938B2B0F3BAB}"/>
              </a:ext>
            </a:extLst>
          </p:cNvPr>
          <p:cNvSpPr>
            <a:spLocks noGrp="1"/>
          </p:cNvSpPr>
          <p:nvPr>
            <p:ph idx="11"/>
          </p:nvPr>
        </p:nvSpPr>
        <p:spPr>
          <a:xfrm>
            <a:off x="1053452" y="1341438"/>
            <a:ext cx="10080000" cy="4175124"/>
          </a:xfrm>
        </p:spPr>
        <p:txBody>
          <a:bodyPr vert="horz" lIns="0" tIns="0" rIns="0" bIns="0" rtlCol="0" anchor="t">
            <a:normAutofit/>
          </a:bodyPr>
          <a:lstStyle/>
          <a:p>
            <a:pPr marL="0" indent="0" algn="ctr">
              <a:buNone/>
            </a:pPr>
            <a:endParaRPr lang="sv-SE" dirty="0">
              <a:ea typeface="+mn-lt"/>
              <a:cs typeface="+mn-lt"/>
            </a:endParaRPr>
          </a:p>
          <a:p>
            <a:pPr marL="0" indent="0" algn="ctr">
              <a:buNone/>
            </a:pPr>
            <a:r>
              <a:rPr lang="sv-SE" dirty="0">
                <a:ea typeface="+mn-lt"/>
                <a:cs typeface="+mn-lt"/>
                <a:hlinkClick r:id="rId3"/>
              </a:rPr>
              <a:t>Vad är diskriminering?</a:t>
            </a:r>
            <a:endParaRPr lang="sv-SE" dirty="0">
              <a:ea typeface="+mn-lt"/>
              <a:cs typeface="+mn-lt"/>
              <a:hlinkClick r:id="rId4"/>
            </a:endParaRPr>
          </a:p>
          <a:p>
            <a:pPr marL="0" indent="0" algn="ctr">
              <a:buNone/>
            </a:pPr>
            <a:r>
              <a:rPr lang="sv-SE" dirty="0">
                <a:ea typeface="+mn-lt"/>
                <a:cs typeface="+mn-lt"/>
              </a:rPr>
              <a:t>Film från Diskrimineringsombudsmannen (DO)</a:t>
            </a:r>
          </a:p>
          <a:p>
            <a:pPr marL="0" indent="0" algn="ctr">
              <a:buNone/>
            </a:pPr>
            <a:endParaRPr lang="sv-SE" dirty="0">
              <a:ea typeface="+mn-lt"/>
              <a:cs typeface="+mn-lt"/>
            </a:endParaRPr>
          </a:p>
        </p:txBody>
      </p:sp>
      <p:pic>
        <p:nvPicPr>
          <p:cNvPr id="4" name="Bildobjekt 4" descr="En bild som visar text, person, vägg, person&#10;&#10;Automatiskt genererad beskrivning">
            <a:extLst>
              <a:ext uri="{FF2B5EF4-FFF2-40B4-BE49-F238E27FC236}">
                <a16:creationId xmlns:a16="http://schemas.microsoft.com/office/drawing/2014/main" id="{782E00AA-5F76-42AE-A03C-2A1551D03F1C}"/>
              </a:ext>
            </a:extLst>
          </p:cNvPr>
          <p:cNvPicPr>
            <a:picLocks noChangeAspect="1"/>
          </p:cNvPicPr>
          <p:nvPr/>
        </p:nvPicPr>
        <p:blipFill>
          <a:blip r:embed="rId5"/>
          <a:stretch>
            <a:fillRect/>
          </a:stretch>
        </p:blipFill>
        <p:spPr>
          <a:xfrm>
            <a:off x="3227104" y="2830501"/>
            <a:ext cx="5978357" cy="2885727"/>
          </a:xfrm>
          <a:prstGeom prst="rect">
            <a:avLst/>
          </a:prstGeom>
        </p:spPr>
      </p:pic>
    </p:spTree>
    <p:extLst>
      <p:ext uri="{BB962C8B-B14F-4D97-AF65-F5344CB8AC3E}">
        <p14:creationId xmlns:p14="http://schemas.microsoft.com/office/powerpoint/2010/main" val="380509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32A1DE-B17C-4655-90F4-CF1BB360F739}"/>
              </a:ext>
            </a:extLst>
          </p:cNvPr>
          <p:cNvSpPr>
            <a:spLocks noGrp="1"/>
          </p:cNvSpPr>
          <p:nvPr>
            <p:ph type="ctrTitle"/>
          </p:nvPr>
        </p:nvSpPr>
        <p:spPr/>
        <p:txBody>
          <a:bodyPr/>
          <a:lstStyle/>
          <a:p>
            <a:r>
              <a:rPr lang="sv-SE" dirty="0"/>
              <a:t>Diskussionsfrågor</a:t>
            </a:r>
          </a:p>
        </p:txBody>
      </p:sp>
    </p:spTree>
    <p:extLst>
      <p:ext uri="{BB962C8B-B14F-4D97-AF65-F5344CB8AC3E}">
        <p14:creationId xmlns:p14="http://schemas.microsoft.com/office/powerpoint/2010/main" val="357050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9E44B5-8784-D90D-0FA8-09F2C9C471AC}"/>
              </a:ext>
            </a:extLst>
          </p:cNvPr>
          <p:cNvSpPr>
            <a:spLocks noGrp="1"/>
          </p:cNvSpPr>
          <p:nvPr>
            <p:ph type="title"/>
          </p:nvPr>
        </p:nvSpPr>
        <p:spPr/>
        <p:txBody>
          <a:bodyPr/>
          <a:lstStyle/>
          <a:p>
            <a:r>
              <a:rPr lang="sv-SE" b="1" i="0" dirty="0">
                <a:solidFill>
                  <a:srgbClr val="000000"/>
                </a:solidFill>
                <a:effectLst/>
                <a:latin typeface="Open Sans" panose="020B0606030504020204" pitchFamily="34" charset="0"/>
              </a:rPr>
              <a:t>Hur upplever du situationen?</a:t>
            </a:r>
            <a:endParaRPr lang="sv-SE" dirty="0"/>
          </a:p>
        </p:txBody>
      </p:sp>
      <p:pic>
        <p:nvPicPr>
          <p:cNvPr id="5" name="Bildobjekt 4">
            <a:extLst>
              <a:ext uri="{FF2B5EF4-FFF2-40B4-BE49-F238E27FC236}">
                <a16:creationId xmlns:a16="http://schemas.microsoft.com/office/drawing/2014/main" id="{38F29874-ED28-7B46-A92D-B7C4D7CC4CFB}"/>
              </a:ext>
            </a:extLst>
          </p:cNvPr>
          <p:cNvPicPr>
            <a:picLocks noChangeAspect="1"/>
          </p:cNvPicPr>
          <p:nvPr/>
        </p:nvPicPr>
        <p:blipFill>
          <a:blip r:embed="rId3"/>
          <a:stretch>
            <a:fillRect/>
          </a:stretch>
        </p:blipFill>
        <p:spPr>
          <a:xfrm>
            <a:off x="1056000" y="2438349"/>
            <a:ext cx="4153113" cy="1981302"/>
          </a:xfrm>
          <a:prstGeom prst="rect">
            <a:avLst/>
          </a:prstGeom>
        </p:spPr>
      </p:pic>
      <p:pic>
        <p:nvPicPr>
          <p:cNvPr id="7" name="Bildobjekt 6">
            <a:extLst>
              <a:ext uri="{FF2B5EF4-FFF2-40B4-BE49-F238E27FC236}">
                <a16:creationId xmlns:a16="http://schemas.microsoft.com/office/drawing/2014/main" id="{7F5847D2-8FF6-8307-3625-7B45ACA349D2}"/>
              </a:ext>
            </a:extLst>
          </p:cNvPr>
          <p:cNvPicPr>
            <a:picLocks noChangeAspect="1"/>
          </p:cNvPicPr>
          <p:nvPr/>
        </p:nvPicPr>
        <p:blipFill>
          <a:blip r:embed="rId4"/>
          <a:stretch>
            <a:fillRect/>
          </a:stretch>
        </p:blipFill>
        <p:spPr>
          <a:xfrm>
            <a:off x="6712843" y="2441761"/>
            <a:ext cx="4007056" cy="2044805"/>
          </a:xfrm>
          <a:prstGeom prst="rect">
            <a:avLst/>
          </a:prstGeom>
        </p:spPr>
      </p:pic>
      <p:sp>
        <p:nvSpPr>
          <p:cNvPr id="8" name="Pratbubbla: oval 7">
            <a:extLst>
              <a:ext uri="{FF2B5EF4-FFF2-40B4-BE49-F238E27FC236}">
                <a16:creationId xmlns:a16="http://schemas.microsoft.com/office/drawing/2014/main" id="{A58EF748-03AC-337D-BDA1-D89CD11D8401}"/>
              </a:ext>
            </a:extLst>
          </p:cNvPr>
          <p:cNvSpPr/>
          <p:nvPr/>
        </p:nvSpPr>
        <p:spPr>
          <a:xfrm rot="832161">
            <a:off x="4041801" y="1860551"/>
            <a:ext cx="4353636" cy="3207224"/>
          </a:xfrm>
          <a:prstGeom prst="wedgeEllipseCallou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500" b="1" dirty="0">
                <a:solidFill>
                  <a:schemeClr val="bg1"/>
                </a:solidFill>
                <a:latin typeface="Open Sans" panose="020B0606030504020204" pitchFamily="34" charset="0"/>
              </a:rPr>
              <a:t>Tips! Ta chansen att gå hela utbildningen “En inkluderande arbetsplats” online</a:t>
            </a:r>
            <a:endParaRPr lang="sv-SE" sz="2500" b="1" i="0" dirty="0">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4460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FD5E4E-D77F-89B0-5D8B-D3C87DD21226}"/>
              </a:ext>
            </a:extLst>
          </p:cNvPr>
          <p:cNvSpPr>
            <a:spLocks noGrp="1"/>
          </p:cNvSpPr>
          <p:nvPr>
            <p:ph type="title"/>
          </p:nvPr>
        </p:nvSpPr>
        <p:spPr>
          <a:xfrm>
            <a:off x="407988" y="404813"/>
            <a:ext cx="9814185" cy="1183750"/>
          </a:xfrm>
        </p:spPr>
        <p:txBody>
          <a:bodyPr>
            <a:normAutofit fontScale="90000"/>
          </a:bodyPr>
          <a:lstStyle/>
          <a:p>
            <a:r>
              <a:rPr lang="sv-SE" sz="2800" b="1" i="0" dirty="0">
                <a:solidFill>
                  <a:schemeClr val="tx1"/>
                </a:solidFill>
                <a:effectLst/>
                <a:latin typeface="Open Sans" panose="020B0606030504020204" pitchFamily="34" charset="0"/>
              </a:rPr>
              <a:t>Det är skillnad på att få en fråga ibland </a:t>
            </a:r>
            <a:br>
              <a:rPr lang="sv-SE" sz="2800" b="1" i="0" dirty="0">
                <a:solidFill>
                  <a:schemeClr val="tx1"/>
                </a:solidFill>
                <a:effectLst/>
                <a:latin typeface="Open Sans" panose="020B0606030504020204" pitchFamily="34" charset="0"/>
              </a:rPr>
            </a:br>
            <a:r>
              <a:rPr lang="sv-SE" sz="2800" b="1" i="0" dirty="0">
                <a:solidFill>
                  <a:schemeClr val="tx1"/>
                </a:solidFill>
                <a:effectLst/>
                <a:latin typeface="Open Sans" panose="020B0606030504020204" pitchFamily="34" charset="0"/>
              </a:rPr>
              <a:t>eller om och om igen</a:t>
            </a:r>
            <a:br>
              <a:rPr lang="sv-SE" b="0" i="0" dirty="0">
                <a:solidFill>
                  <a:srgbClr val="FFFFFF"/>
                </a:solidFill>
                <a:effectLst/>
                <a:latin typeface="Open Sans" panose="020B0606030504020204" pitchFamily="34" charset="0"/>
              </a:rPr>
            </a:br>
            <a:endParaRPr lang="sv-SE" dirty="0"/>
          </a:p>
        </p:txBody>
      </p:sp>
      <p:sp>
        <p:nvSpPr>
          <p:cNvPr id="3" name="Platshållare för text 2">
            <a:extLst>
              <a:ext uri="{FF2B5EF4-FFF2-40B4-BE49-F238E27FC236}">
                <a16:creationId xmlns:a16="http://schemas.microsoft.com/office/drawing/2014/main" id="{C2C33E4D-1EE7-E089-7FBA-989D620B5716}"/>
              </a:ext>
            </a:extLst>
          </p:cNvPr>
          <p:cNvSpPr>
            <a:spLocks noGrp="1"/>
          </p:cNvSpPr>
          <p:nvPr>
            <p:ph type="body" idx="1"/>
          </p:nvPr>
        </p:nvSpPr>
        <p:spPr/>
        <p:txBody>
          <a:bodyPr/>
          <a:lstStyle/>
          <a:p>
            <a:r>
              <a:rPr lang="sv-SE" b="1" i="0" dirty="0">
                <a:solidFill>
                  <a:schemeClr val="tx1"/>
                </a:solidFill>
                <a:effectLst/>
                <a:latin typeface="Open Sans" panose="020B0606030504020204" pitchFamily="34" charset="0"/>
              </a:rPr>
              <a:t>Återkoppling</a:t>
            </a:r>
            <a:endParaRPr lang="sv-SE" dirty="0">
              <a:solidFill>
                <a:schemeClr val="tx1"/>
              </a:solidFill>
            </a:endParaRPr>
          </a:p>
        </p:txBody>
      </p:sp>
      <p:sp>
        <p:nvSpPr>
          <p:cNvPr id="4" name="Platshållare för innehåll 3">
            <a:extLst>
              <a:ext uri="{FF2B5EF4-FFF2-40B4-BE49-F238E27FC236}">
                <a16:creationId xmlns:a16="http://schemas.microsoft.com/office/drawing/2014/main" id="{1BEA6F70-D608-3D64-996F-01DF6F29884E}"/>
              </a:ext>
            </a:extLst>
          </p:cNvPr>
          <p:cNvSpPr>
            <a:spLocks noGrp="1"/>
          </p:cNvSpPr>
          <p:nvPr>
            <p:ph sz="half" idx="2"/>
          </p:nvPr>
        </p:nvSpPr>
        <p:spPr/>
        <p:txBody>
          <a:bodyPr>
            <a:normAutofit fontScale="77500" lnSpcReduction="20000"/>
          </a:bodyPr>
          <a:lstStyle/>
          <a:p>
            <a:pPr marL="0" indent="0">
              <a:buNone/>
            </a:pPr>
            <a:r>
              <a:rPr lang="sv-SE" dirty="0"/>
              <a:t>Det är skillnad på att utsättas för något en enstaka gång och att behöva utsättas för något om och om igen. Det kan skapa eller förstärka en känsla av att vara eller inte vara annorlunda.</a:t>
            </a:r>
            <a:br>
              <a:rPr lang="sv-SE" dirty="0"/>
            </a:br>
            <a:br>
              <a:rPr lang="sv-SE" dirty="0"/>
            </a:br>
            <a:r>
              <a:rPr lang="sv-SE" dirty="0"/>
              <a:t>För personer som inte ryms inom de normer som finns, alltså de oskrivna regler och förväntningar för hur man ska vara, se ut och bete sig i ett visst sammanhang, är det vanligare att på olika sätt ifrågasättas och pekas ut. Det kan handla om till exempel personens hudfärg, dialekt, ålder eller kön.</a:t>
            </a:r>
            <a:br>
              <a:rPr lang="sv-SE" dirty="0"/>
            </a:br>
            <a:br>
              <a:rPr lang="sv-SE" dirty="0"/>
            </a:br>
            <a:r>
              <a:rPr lang="sv-SE" dirty="0"/>
              <a:t>I Anitas situation kan de upprepade frågorna uppfattas som att den som frågar inte godtar svaret eftersom hon inte passar in i ramarna för hur man förväntas se ut som svensk.</a:t>
            </a:r>
          </a:p>
        </p:txBody>
      </p:sp>
      <p:sp>
        <p:nvSpPr>
          <p:cNvPr id="5" name="Platshållare för text 4">
            <a:extLst>
              <a:ext uri="{FF2B5EF4-FFF2-40B4-BE49-F238E27FC236}">
                <a16:creationId xmlns:a16="http://schemas.microsoft.com/office/drawing/2014/main" id="{34549B2F-63B0-DF99-C179-92B2C4CDBC3A}"/>
              </a:ext>
            </a:extLst>
          </p:cNvPr>
          <p:cNvSpPr>
            <a:spLocks noGrp="1"/>
          </p:cNvSpPr>
          <p:nvPr>
            <p:ph type="body" sz="quarter" idx="3"/>
          </p:nvPr>
        </p:nvSpPr>
        <p:spPr/>
        <p:txBody>
          <a:bodyPr/>
          <a:lstStyle/>
          <a:p>
            <a:r>
              <a:rPr lang="sv-SE" dirty="0"/>
              <a:t>Tips </a:t>
            </a:r>
          </a:p>
          <a:p>
            <a:endParaRPr lang="sv-SE" dirty="0"/>
          </a:p>
        </p:txBody>
      </p:sp>
      <p:sp>
        <p:nvSpPr>
          <p:cNvPr id="6" name="Platshållare för innehåll 5">
            <a:extLst>
              <a:ext uri="{FF2B5EF4-FFF2-40B4-BE49-F238E27FC236}">
                <a16:creationId xmlns:a16="http://schemas.microsoft.com/office/drawing/2014/main" id="{68FA3A8A-3771-5D4D-E1C9-65490C833DAA}"/>
              </a:ext>
            </a:extLst>
          </p:cNvPr>
          <p:cNvSpPr>
            <a:spLocks noGrp="1"/>
          </p:cNvSpPr>
          <p:nvPr>
            <p:ph sz="quarter" idx="4"/>
          </p:nvPr>
        </p:nvSpPr>
        <p:spPr/>
        <p:txBody>
          <a:bodyPr>
            <a:normAutofit/>
          </a:bodyPr>
          <a:lstStyle/>
          <a:p>
            <a:r>
              <a:rPr lang="sv-SE" sz="1600" dirty="0"/>
              <a:t>Tänk på vilka frågor du ställer till andra. Anar du exempelvis att någon ofta får frågan om var den kommer ifrån behöver inte du också fråga. </a:t>
            </a:r>
          </a:p>
          <a:p>
            <a:r>
              <a:rPr lang="sv-SE" sz="1600" dirty="0"/>
              <a:t>Läs på själv! Låt inte personer som du tycker är annorlunda vara ditt uppslagsverk.</a:t>
            </a:r>
          </a:p>
          <a:p>
            <a:r>
              <a:rPr lang="sv-SE" sz="1600" dirty="0"/>
              <a:t>Nöj dig med det svar du får i det fall du frågar var någon kommer från eller något annat personligt. Lita på att personen vet bäst själv.</a:t>
            </a:r>
          </a:p>
          <a:p>
            <a:endParaRPr lang="sv-SE" dirty="0"/>
          </a:p>
        </p:txBody>
      </p:sp>
    </p:spTree>
    <p:extLst>
      <p:ext uri="{BB962C8B-B14F-4D97-AF65-F5344CB8AC3E}">
        <p14:creationId xmlns:p14="http://schemas.microsoft.com/office/powerpoint/2010/main" val="21621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8A0563-52EC-4335-90B9-ED99A17A96CA}"/>
              </a:ext>
            </a:extLst>
          </p:cNvPr>
          <p:cNvSpPr>
            <a:spLocks noGrp="1"/>
          </p:cNvSpPr>
          <p:nvPr>
            <p:ph type="title"/>
          </p:nvPr>
        </p:nvSpPr>
        <p:spPr/>
        <p:txBody>
          <a:bodyPr>
            <a:normAutofit/>
          </a:bodyPr>
          <a:lstStyle/>
          <a:p>
            <a:r>
              <a:rPr lang="sv-SE" b="1">
                <a:solidFill>
                  <a:schemeClr val="tx1"/>
                </a:solidFill>
                <a:cs typeface="Times New Roman"/>
              </a:rPr>
              <a:t>Frågor att diskutera: </a:t>
            </a:r>
            <a:r>
              <a:rPr lang="sv-SE">
                <a:solidFill>
                  <a:srgbClr val="45A5A0"/>
                </a:solidFill>
                <a:cs typeface="Times New Roman"/>
              </a:rPr>
              <a:t>A</a:t>
            </a:r>
            <a:r>
              <a:rPr lang="sv-SE">
                <a:solidFill>
                  <a:srgbClr val="45A5A0"/>
                </a:solidFill>
              </a:rPr>
              <a:t>rbetsförhållanden</a:t>
            </a:r>
          </a:p>
        </p:txBody>
      </p:sp>
      <p:sp>
        <p:nvSpPr>
          <p:cNvPr id="3" name="Platshållare för innehåll 2">
            <a:extLst>
              <a:ext uri="{FF2B5EF4-FFF2-40B4-BE49-F238E27FC236}">
                <a16:creationId xmlns:a16="http://schemas.microsoft.com/office/drawing/2014/main" id="{AEDE6DB1-EE27-4093-9DD9-B9B868D323FF}"/>
              </a:ext>
            </a:extLst>
          </p:cNvPr>
          <p:cNvSpPr>
            <a:spLocks noGrp="1"/>
          </p:cNvSpPr>
          <p:nvPr>
            <p:ph idx="11"/>
          </p:nvPr>
        </p:nvSpPr>
        <p:spPr>
          <a:xfrm>
            <a:off x="1056000" y="1765609"/>
            <a:ext cx="10080000" cy="4175124"/>
          </a:xfrm>
        </p:spPr>
        <p:txBody>
          <a:bodyPr vert="horz" lIns="0" tIns="0" rIns="0" bIns="0" rtlCol="0" anchor="t">
            <a:noAutofit/>
          </a:bodyPr>
          <a:lstStyle/>
          <a:p>
            <a:endParaRPr lang="sv-SE" dirty="0">
              <a:solidFill>
                <a:schemeClr val="tx1"/>
              </a:solidFill>
              <a:cs typeface="Times New Roman"/>
            </a:endParaRPr>
          </a:p>
          <a:p>
            <a:r>
              <a:rPr lang="sv-SE" dirty="0">
                <a:solidFill>
                  <a:schemeClr val="tx1"/>
                </a:solidFill>
                <a:cs typeface="Times New Roman"/>
              </a:rPr>
              <a:t>Upplever du att du kan säga ifrån om din kollega beter sig olämpligt, exempelvis skämtar för grovt?</a:t>
            </a:r>
          </a:p>
          <a:p>
            <a:r>
              <a:rPr lang="sv-SE" dirty="0">
                <a:cs typeface="Times New Roman"/>
              </a:rPr>
              <a:t>Hur upplever vi tonen är när vi skriver exempelvis mejl, teams, sms till varandra? Är vi trevliga mot varandra?</a:t>
            </a:r>
            <a:endParaRPr lang="sv-SE" dirty="0">
              <a:solidFill>
                <a:schemeClr val="tx1"/>
              </a:solidFill>
              <a:cs typeface="Times New Roman"/>
            </a:endParaRPr>
          </a:p>
        </p:txBody>
      </p:sp>
      <p:sp>
        <p:nvSpPr>
          <p:cNvPr id="4" name="Pratbubbla: oval 3" descr="kön, etnicitet, religion, funktionsnedsättning, sexuell läggning eller ålder.">
            <a:extLst>
              <a:ext uri="{FF2B5EF4-FFF2-40B4-BE49-F238E27FC236}">
                <a16:creationId xmlns:a16="http://schemas.microsoft.com/office/drawing/2014/main" id="{3A0AAB55-164A-578A-9E28-1F4295575122}"/>
              </a:ext>
            </a:extLst>
          </p:cNvPr>
          <p:cNvSpPr/>
          <p:nvPr/>
        </p:nvSpPr>
        <p:spPr>
          <a:xfrm>
            <a:off x="8265808" y="4212756"/>
            <a:ext cx="3498375" cy="2240431"/>
          </a:xfrm>
          <a:prstGeom prst="wedgeEllipseCallo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a:t>Diskutera utifrån kön, etnicitet, religion, funktionsnedsättning, sexuell läggning eller ålder.</a:t>
            </a:r>
          </a:p>
        </p:txBody>
      </p:sp>
    </p:spTree>
    <p:extLst>
      <p:ext uri="{BB962C8B-B14F-4D97-AF65-F5344CB8AC3E}">
        <p14:creationId xmlns:p14="http://schemas.microsoft.com/office/powerpoint/2010/main" val="2134639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D59926-78C2-40B4-99D0-07738B724182}"/>
              </a:ext>
            </a:extLst>
          </p:cNvPr>
          <p:cNvSpPr>
            <a:spLocks noGrp="1"/>
          </p:cNvSpPr>
          <p:nvPr>
            <p:ph type="title"/>
          </p:nvPr>
        </p:nvSpPr>
        <p:spPr>
          <a:xfrm>
            <a:off x="448932" y="491875"/>
            <a:ext cx="9391105" cy="905372"/>
          </a:xfrm>
        </p:spPr>
        <p:txBody>
          <a:bodyPr anchor="ctr">
            <a:noAutofit/>
          </a:bodyPr>
          <a:lstStyle/>
          <a:p>
            <a:r>
              <a:rPr lang="sv-SE" b="1" dirty="0"/>
              <a:t>Frågor att diskutera: </a:t>
            </a:r>
            <a:r>
              <a:rPr lang="sv-SE" dirty="0">
                <a:solidFill>
                  <a:srgbClr val="45A5A0"/>
                </a:solidFill>
              </a:rPr>
              <a:t>Möjlighet att förena arbete och föräldraskap </a:t>
            </a:r>
            <a:br>
              <a:rPr lang="sv-SE" dirty="0"/>
            </a:br>
            <a:endParaRPr lang="sv-SE" dirty="0"/>
          </a:p>
        </p:txBody>
      </p:sp>
      <p:pic>
        <p:nvPicPr>
          <p:cNvPr id="5" name="Bildobjekt 4" descr="En bild som visar clipart, rita, tecknad serie, illustration&#10;&#10;Automatiskt genererad beskrivning">
            <a:extLst>
              <a:ext uri="{FF2B5EF4-FFF2-40B4-BE49-F238E27FC236}">
                <a16:creationId xmlns:a16="http://schemas.microsoft.com/office/drawing/2014/main" id="{4B2A28C9-0634-9E0E-55B7-1CF0F10C0BA7}"/>
              </a:ext>
            </a:extLst>
          </p:cNvPr>
          <p:cNvPicPr>
            <a:picLocks noChangeAspect="1"/>
          </p:cNvPicPr>
          <p:nvPr/>
        </p:nvPicPr>
        <p:blipFill>
          <a:blip r:embed="rId3"/>
          <a:stretch>
            <a:fillRect/>
          </a:stretch>
        </p:blipFill>
        <p:spPr>
          <a:xfrm>
            <a:off x="1693128" y="1736729"/>
            <a:ext cx="2829719" cy="4176710"/>
          </a:xfrm>
          <a:prstGeom prst="rect">
            <a:avLst/>
          </a:prstGeom>
          <a:noFill/>
        </p:spPr>
      </p:pic>
      <p:sp>
        <p:nvSpPr>
          <p:cNvPr id="3" name="Platshållare för innehåll 2">
            <a:extLst>
              <a:ext uri="{FF2B5EF4-FFF2-40B4-BE49-F238E27FC236}">
                <a16:creationId xmlns:a16="http://schemas.microsoft.com/office/drawing/2014/main" id="{DD24D6D5-6F5C-4B48-B28D-3FB16A0E5F28}"/>
              </a:ext>
            </a:extLst>
          </p:cNvPr>
          <p:cNvSpPr>
            <a:spLocks noGrp="1"/>
          </p:cNvSpPr>
          <p:nvPr>
            <p:ph sz="half" idx="2"/>
          </p:nvPr>
        </p:nvSpPr>
        <p:spPr>
          <a:xfrm>
            <a:off x="6379250" y="1736729"/>
            <a:ext cx="5400000" cy="4176710"/>
          </a:xfrm>
        </p:spPr>
        <p:txBody>
          <a:bodyPr vert="horz" lIns="0" tIns="0" rIns="0" bIns="0" rtlCol="0">
            <a:normAutofit/>
          </a:bodyPr>
          <a:lstStyle/>
          <a:p>
            <a:pPr marL="229870" indent="-229870"/>
            <a:r>
              <a:rPr lang="sv-SE" dirty="0"/>
              <a:t>Får föräldralediga information om vad som händer på arbetsplatsen?</a:t>
            </a:r>
            <a:br>
              <a:rPr lang="sv-SE" dirty="0"/>
            </a:br>
            <a:endParaRPr lang="sv-SE" dirty="0"/>
          </a:p>
          <a:p>
            <a:pPr marL="229870" indent="-229870"/>
            <a:r>
              <a:rPr lang="sv-SE" dirty="0"/>
              <a:t>Bjuder din arbetsplats med föräldralediga på utbildning, aktiviteter och sociala arrangemang?</a:t>
            </a:r>
          </a:p>
        </p:txBody>
      </p:sp>
    </p:spTree>
    <p:extLst>
      <p:ext uri="{BB962C8B-B14F-4D97-AF65-F5344CB8AC3E}">
        <p14:creationId xmlns:p14="http://schemas.microsoft.com/office/powerpoint/2010/main" val="51537369"/>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3A6B54F0-68F7-4DD6-93BC-770E5F145525}"/>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EB67F67-F756-4687-8A7F-E9CE7BFCAAC1}"/>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E350738D-2F23-4A66-8E07-539029966823}"/>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1892649E-0CF4-4A81-B303-03DC124E9C0D}"/>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50D7DE75-A9CC-4C3A-A088-9F0E23B7F518}"/>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B295FE3C-BB9E-4D99-AA6B-72CA81C52049}"/>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75DD0039-48A7-4254-A802-60C3819E21A3}"/>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E8C2CDE9-A372-4318-9364-2653876224BF}" vid="{A1304CDE-75EC-47CC-876A-893BE679249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27D1FB89B4AB14FA2559FF0B868F47D" ma:contentTypeVersion="10" ma:contentTypeDescription="Skapa ett nytt dokument." ma:contentTypeScope="" ma:versionID="0b94180113a1faed3569743c30a6fe6b">
  <xsd:schema xmlns:xsd="http://www.w3.org/2001/XMLSchema" xmlns:xs="http://www.w3.org/2001/XMLSchema" xmlns:p="http://schemas.microsoft.com/office/2006/metadata/properties" xmlns:ns2="b0ce67f5-ab09-467a-970c-06522761ce48" xmlns:ns3="655b1737-3d84-437d-abf8-09ccddba321b" targetNamespace="http://schemas.microsoft.com/office/2006/metadata/properties" ma:root="true" ma:fieldsID="2d5dbc7f12a5711a79d3915f81ac8c19" ns2:_="" ns3:_="">
    <xsd:import namespace="b0ce67f5-ab09-467a-970c-06522761ce48"/>
    <xsd:import namespace="655b1737-3d84-437d-abf8-09ccddba32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e67f5-ab09-467a-970c-06522761c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b1737-3d84-437d-abf8-09ccddba321b"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196320-778E-4115-ABAF-8DFB39C8F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e67f5-ab09-467a-970c-06522761ce48"/>
    <ds:schemaRef ds:uri="655b1737-3d84-437d-abf8-09ccddba3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0431-363B-4AE3-B851-3C05125B0A1D}">
  <ds:schemaRefs>
    <ds:schemaRef ds:uri="655b1737-3d84-437d-abf8-09ccddba321b"/>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b0ce67f5-ab09-467a-970c-06522761ce4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99D2BB2-80C6-4BAE-8956-73A9441C8A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1266</Words>
  <Application>Microsoft Office PowerPoint</Application>
  <PresentationFormat>Bredbild</PresentationFormat>
  <Paragraphs>113</Paragraphs>
  <Slides>11</Slides>
  <Notes>10</Notes>
  <HiddenSlides>1</HiddenSlides>
  <MMClips>0</MMClips>
  <ScaleCrop>false</ScaleCrop>
  <HeadingPairs>
    <vt:vector size="6" baseType="variant">
      <vt:variant>
        <vt:lpstr>Använt teckensnitt</vt:lpstr>
      </vt:variant>
      <vt:variant>
        <vt:i4>10</vt:i4>
      </vt:variant>
      <vt:variant>
        <vt:lpstr>Tema</vt:lpstr>
      </vt:variant>
      <vt:variant>
        <vt:i4>8</vt:i4>
      </vt:variant>
      <vt:variant>
        <vt:lpstr>Bildrubriker</vt:lpstr>
      </vt:variant>
      <vt:variant>
        <vt:i4>11</vt:i4>
      </vt:variant>
    </vt:vector>
  </HeadingPairs>
  <TitlesOfParts>
    <vt:vector size="29" baseType="lpstr">
      <vt:lpstr>-apple-system</vt:lpstr>
      <vt:lpstr>Arial</vt:lpstr>
      <vt:lpstr>Arial Black</vt:lpstr>
      <vt:lpstr>Calibri</vt:lpstr>
      <vt:lpstr>circular</vt:lpstr>
      <vt:lpstr>Open Sans</vt:lpstr>
      <vt:lpstr>OpenSans</vt:lpstr>
      <vt:lpstr>Segoe UI</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Tips på praktiskt genomförande</vt:lpstr>
      <vt:lpstr>Aktiva åtgärder Äldre samt vård- och omsorgsförvaltningen </vt:lpstr>
      <vt:lpstr>Vad är aktiva åtgärder?</vt:lpstr>
      <vt:lpstr>Vad är diskriminering? </vt:lpstr>
      <vt:lpstr>Diskussionsfrågor</vt:lpstr>
      <vt:lpstr>Hur upplever du situationen?</vt:lpstr>
      <vt:lpstr>Det är skillnad på att få en fråga ibland  eller om och om igen </vt:lpstr>
      <vt:lpstr>Frågor att diskutera: Arbetsförhållanden</vt:lpstr>
      <vt:lpstr>Frågor att diskutera: Möjlighet att förena arbete och föräldraskap  </vt:lpstr>
      <vt:lpstr>Frisk- och riskfaktorer</vt:lpstr>
      <vt:lpstr>Tillsammans bidrar vi till en bättre arbetsmiljö!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
  <cp:lastModifiedBy/>
  <cp:revision>481</cp:revision>
  <dcterms:created xsi:type="dcterms:W3CDTF">2018-09-13T15:17:52Z</dcterms:created>
  <dcterms:modified xsi:type="dcterms:W3CDTF">2025-02-20T16:16:29Z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0x010100327D1FB89B4AB14FA2559FF0B868F47D</vt:lpwstr>
  </property>
  <property fmtid="{D5CDD505-2E9C-101B-9397-08002B2CF9AE}" pid="3" name="Order">
    <vt:r8>108800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